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sldIdLst>
    <p:sldId id="448" r:id="rId2"/>
    <p:sldId id="450" r:id="rId3"/>
    <p:sldId id="606" r:id="rId4"/>
    <p:sldId id="616" r:id="rId5"/>
    <p:sldId id="607" r:id="rId6"/>
    <p:sldId id="608" r:id="rId7"/>
    <p:sldId id="618" r:id="rId8"/>
    <p:sldId id="614" r:id="rId9"/>
    <p:sldId id="615" r:id="rId10"/>
    <p:sldId id="609" r:id="rId11"/>
    <p:sldId id="619" r:id="rId12"/>
    <p:sldId id="610" r:id="rId13"/>
    <p:sldId id="611" r:id="rId14"/>
    <p:sldId id="613" r:id="rId15"/>
    <p:sldId id="612" r:id="rId16"/>
    <p:sldId id="61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4D8629-AFB7-4CE0-AC9E-874C7DD5ACBE}">
          <p14:sldIdLst>
            <p14:sldId id="448"/>
            <p14:sldId id="450"/>
            <p14:sldId id="606"/>
            <p14:sldId id="616"/>
            <p14:sldId id="607"/>
            <p14:sldId id="608"/>
            <p14:sldId id="618"/>
            <p14:sldId id="614"/>
            <p14:sldId id="615"/>
            <p14:sldId id="609"/>
            <p14:sldId id="619"/>
            <p14:sldId id="610"/>
            <p14:sldId id="611"/>
            <p14:sldId id="613"/>
            <p14:sldId id="612"/>
            <p14:sldId id="6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7" autoAdjust="0"/>
    <p:restoredTop sz="94727" autoAdjust="0"/>
  </p:normalViewPr>
  <p:slideViewPr>
    <p:cSldViewPr>
      <p:cViewPr>
        <p:scale>
          <a:sx n="84" d="100"/>
          <a:sy n="84" d="100"/>
        </p:scale>
        <p:origin x="-14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2" y="-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C0D0-39C7-4B49-81B4-829D8100CC7C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2F0B-E0AB-486B-99C1-44A5693B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6320"/>
            <a:ext cx="6858000" cy="914400"/>
          </a:xfrm>
        </p:spPr>
        <p:txBody>
          <a:bodyPr/>
          <a:lstStyle>
            <a:lvl1pPr marL="0" indent="0" algn="r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74800"/>
            <a:ext cx="3581400" cy="4525963"/>
          </a:xfrm>
        </p:spPr>
        <p:txBody>
          <a:bodyPr/>
          <a:lstStyle>
            <a:lvl1pPr algn="l" rtl="0">
              <a:defRPr sz="20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748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72768"/>
            <a:ext cx="3581400" cy="639762"/>
          </a:xfrm>
        </p:spPr>
        <p:txBody>
          <a:bodyPr anchor="b">
            <a:noAutofit/>
          </a:bodyPr>
          <a:lstStyle>
            <a:lvl1pPr marL="0" indent="0" algn="r" rtl="1"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55520"/>
            <a:ext cx="3581400" cy="3840480"/>
          </a:xfrm>
        </p:spPr>
        <p:txBody>
          <a:bodyPr/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72768"/>
            <a:ext cx="3581400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259366"/>
            <a:ext cx="3581400" cy="384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152718"/>
            <a:ext cx="7620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1" eaLnBrk="1" latinLnBrk="0" hangingPunct="1">
        <a:spcBef>
          <a:spcPct val="0"/>
        </a:spcBef>
        <a:buNone/>
        <a:defRPr sz="30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مهارات استخدام مواقع التواصل الاجتماعي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0731101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>
                <a:solidFill>
                  <a:schemeClr val="tx2"/>
                </a:solidFill>
              </a:rPr>
              <a:pPr/>
              <a:t>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2700" dirty="0"/>
              <a:t>التجارة الاكترونية الاجتماعية </a:t>
            </a:r>
            <a:r>
              <a:rPr lang="en-US" sz="2700" dirty="0" smtClean="0"/>
              <a:t>Social e-commerce</a:t>
            </a:r>
            <a:endParaRPr lang="ar-JO" sz="2700" dirty="0"/>
          </a:p>
        </p:txBody>
      </p:sp>
      <p:sp>
        <p:nvSpPr>
          <p:cNvPr id="8" name="AutoShape 2" descr="Image result for social networ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40D9019-434F-4C02-A207-2481A3ED0755}"/>
              </a:ext>
            </a:extLst>
          </p:cNvPr>
          <p:cNvSpPr txBox="1">
            <a:spLocks/>
          </p:cNvSpPr>
          <p:nvPr/>
        </p:nvSpPr>
        <p:spPr>
          <a:xfrm>
            <a:off x="5867400" y="0"/>
            <a:ext cx="3124200" cy="4572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200" dirty="0">
                <a:solidFill>
                  <a:schemeClr val="bg1"/>
                </a:solidFill>
              </a:rPr>
              <a:t>الفصل الأول 2017 / 2018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 smtClean="0"/>
              <a:t> صفحة </a:t>
            </a:r>
            <a:r>
              <a:rPr lang="ar-SA" b="1" dirty="0" smtClean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b="1" dirty="0"/>
              <a:t>اضافة تبويب المتجر </a:t>
            </a:r>
            <a:r>
              <a:rPr lang="en-US" b="1" dirty="0"/>
              <a:t>Shop</a:t>
            </a:r>
            <a:r>
              <a:rPr lang="ar-JO" b="1" dirty="0"/>
              <a:t> على صفحة فيسبوك </a:t>
            </a:r>
            <a:r>
              <a:rPr lang="en-US" b="1" dirty="0" smtClean="0"/>
              <a:t>Facebook Page</a:t>
            </a:r>
            <a:endParaRPr lang="ar-JO" b="1" dirty="0" smtClean="0"/>
          </a:p>
          <a:p>
            <a:r>
              <a:rPr lang="ar-JO" dirty="0" smtClean="0"/>
              <a:t>من تبويب الاعدادات </a:t>
            </a:r>
            <a:r>
              <a:rPr lang="en-US" dirty="0" smtClean="0"/>
              <a:t>Settings</a:t>
            </a:r>
            <a:r>
              <a:rPr lang="ar-JO" dirty="0" smtClean="0"/>
              <a:t> اختر خيار تعديل الصفحة </a:t>
            </a:r>
            <a:r>
              <a:rPr lang="en-US" dirty="0" smtClean="0"/>
              <a:t>Edit Page</a:t>
            </a:r>
          </a:p>
          <a:p>
            <a:endParaRPr lang="en-US" dirty="0"/>
          </a:p>
          <a:p>
            <a:r>
              <a:rPr lang="ar-JO" dirty="0" smtClean="0"/>
              <a:t>أضف تبويب المتجر </a:t>
            </a:r>
            <a:r>
              <a:rPr lang="en-US" dirty="0" smtClean="0"/>
              <a:t>Shop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1095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33650"/>
            <a:ext cx="1619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74039"/>
            <a:ext cx="3834667" cy="307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04800" y="3305175"/>
            <a:ext cx="190759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5002" y="4876800"/>
            <a:ext cx="190759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1000" y="5867400"/>
            <a:ext cx="113743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 صفحة </a:t>
            </a:r>
            <a:r>
              <a:rPr lang="ar-SA" b="1" dirty="0"/>
              <a:t>فيسبوك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43" y="4267200"/>
            <a:ext cx="398581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0926"/>
            <a:ext cx="3758846" cy="15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" y="152400"/>
            <a:ext cx="1377011" cy="32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-61978" y="2840181"/>
            <a:ext cx="148709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19" y="1784629"/>
            <a:ext cx="4448881" cy="23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7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 smtClean="0"/>
              <a:t> صفحة </a:t>
            </a:r>
            <a:r>
              <a:rPr lang="ar-SA" b="1" dirty="0" smtClean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ar-JO" u="sng" dirty="0"/>
              <a:t>ملاحظة</a:t>
            </a:r>
            <a:r>
              <a:rPr lang="ar-JO" dirty="0"/>
              <a:t>: لا يمكنك بيع الأشياء مثل الخدمات أو السلع الرقمية عبر قسم المتجر بصفحتك. يمكنك فقط بيع  المنتجات العينية في الوقت الحالي.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54218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3715393" cy="45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 smtClean="0"/>
              <a:t> </a:t>
            </a:r>
            <a:r>
              <a:rPr lang="ar-JO" b="1" dirty="0"/>
              <a:t>صفحة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اضافة منتج  </a:t>
            </a:r>
            <a:r>
              <a:rPr lang="en-US" dirty="0" smtClean="0"/>
              <a:t>product</a:t>
            </a:r>
            <a:r>
              <a:rPr lang="ar-JO" dirty="0" smtClean="0"/>
              <a:t> </a:t>
            </a:r>
            <a:r>
              <a:rPr lang="ar-JO" dirty="0"/>
              <a:t>على </a:t>
            </a:r>
            <a:r>
              <a:rPr lang="ar-JO" dirty="0" smtClean="0"/>
              <a:t>صفحة </a:t>
            </a:r>
            <a:r>
              <a:rPr lang="ar-SA" dirty="0" smtClean="0"/>
              <a:t>فيسبوك</a:t>
            </a:r>
            <a:r>
              <a:rPr lang="ar-JO" dirty="0" smtClean="0"/>
              <a:t> </a:t>
            </a:r>
            <a:r>
              <a:rPr lang="en-US" dirty="0" smtClean="0"/>
              <a:t>Facebook Page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22620" y="2466201"/>
            <a:ext cx="87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اضافة صورة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298" y="2466201"/>
            <a:ext cx="796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اضافة فيديو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797" y="3456801"/>
            <a:ext cx="796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7597" y="3886200"/>
            <a:ext cx="796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531" y="450687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وصف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7184" y="5105400"/>
            <a:ext cx="202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>
                <a:solidFill>
                  <a:srgbClr val="FF0000"/>
                </a:solidFill>
              </a:rPr>
              <a:t>يمكنك نشر هذا المنتج تلقائيًا على </a:t>
            </a:r>
            <a:r>
              <a:rPr lang="ar-JO" sz="1200" dirty="0" smtClean="0">
                <a:solidFill>
                  <a:srgbClr val="FF0000"/>
                </a:solidFill>
              </a:rPr>
              <a:t>صفحتك الشخصية.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209800"/>
            <a:ext cx="5324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 smtClean="0"/>
              <a:t> </a:t>
            </a:r>
            <a:r>
              <a:rPr lang="ar-JO" b="1" dirty="0"/>
              <a:t>صفحة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يظهر تبويب المتجر للمستخدمين كما يلي: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744633"/>
            <a:ext cx="1736725" cy="3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44633"/>
            <a:ext cx="1854200" cy="3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7912"/>
            <a:ext cx="649966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 smtClean="0"/>
              <a:t> صفحة </a:t>
            </a:r>
            <a:r>
              <a:rPr lang="ar-SA" b="1" dirty="0" smtClean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عند الضغط على احد المنتجات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43800" y="3098799"/>
            <a:ext cx="92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ارسال رسالة لاعلام البائع بأن المستخدم مهتم بالمنتج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7579" y="2793999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7579" y="2974200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اسم الصفحة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7579" y="3098799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8746" y="4495800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اعجاب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3419" y="4495799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تعليق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0038" y="2667000"/>
            <a:ext cx="92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صورة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177912"/>
            <a:ext cx="701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096000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نشر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4955" y="6096000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حفظ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</a:t>
            </a:r>
            <a:r>
              <a:rPr lang="ar-JO" b="1" dirty="0" smtClean="0"/>
              <a:t> استخدام</a:t>
            </a:r>
            <a:r>
              <a:rPr lang="ar-SA" b="1" dirty="0" smtClean="0"/>
              <a:t> </a:t>
            </a:r>
            <a:r>
              <a:rPr lang="ar-JO" b="1" dirty="0"/>
              <a:t>ال</a:t>
            </a:r>
            <a:r>
              <a:rPr lang="ar-SA" b="1" dirty="0"/>
              <a:t>تطبيقات الخاصة </a:t>
            </a:r>
            <a:r>
              <a:rPr lang="ar-JO" b="1" dirty="0" smtClean="0"/>
              <a:t>بإ</a:t>
            </a:r>
            <a:r>
              <a:rPr lang="ar-SA" b="1" dirty="0" smtClean="0"/>
              <a:t>نشاء </a:t>
            </a:r>
            <a:r>
              <a:rPr lang="ar-SA" b="1" dirty="0"/>
              <a:t>مخازن في فيسبوك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هنالك أدوات للتجارة الإلكترونية الاجتماعية تساعد أصحاب الأعمال التجارية الصغيرة على تجاوز " أعجبني" والوصول إلى المزيد من العملاء و زيادة المبيعات على الشبكات الاجتماعية الأكثر شعبية.</a:t>
            </a:r>
          </a:p>
          <a:p>
            <a:pPr lvl="0"/>
            <a:r>
              <a:rPr lang="ar-JO" dirty="0" smtClean="0"/>
              <a:t>منها </a:t>
            </a:r>
            <a:r>
              <a:rPr lang="ar-JO" dirty="0"/>
              <a:t>تطبيق </a:t>
            </a:r>
            <a:r>
              <a:rPr lang="en-US" dirty="0"/>
              <a:t>Storefront Social</a:t>
            </a:r>
            <a:r>
              <a:rPr lang="ar-JO" dirty="0"/>
              <a:t> لإنشاء مخازن للفيس بوك.</a:t>
            </a:r>
          </a:p>
          <a:p>
            <a:pPr lvl="1"/>
            <a:r>
              <a:rPr lang="ar-JO" dirty="0"/>
              <a:t>التطبيق يخلق مخزن فيسبوك للجماهير حتى </a:t>
            </a:r>
            <a:r>
              <a:rPr lang="ar-JO" dirty="0" smtClean="0"/>
              <a:t>يقومو</a:t>
            </a:r>
            <a:r>
              <a:rPr lang="ar-JO" dirty="0"/>
              <a:t>ا</a:t>
            </a:r>
            <a:r>
              <a:rPr lang="ar-JO" dirty="0" smtClean="0"/>
              <a:t> </a:t>
            </a:r>
            <a:r>
              <a:rPr lang="ar-JO" dirty="0"/>
              <a:t>بالتسوق. يمكنك تخصيص المخزن واستيراد المنتجات من موقع الويب الخاص بك مباشرة إلى </a:t>
            </a:r>
            <a:r>
              <a:rPr lang="ar-JO" dirty="0" smtClean="0"/>
              <a:t>الفيسبوك.</a:t>
            </a:r>
            <a:endParaRPr lang="ar-JO" dirty="0"/>
          </a:p>
          <a:p>
            <a:pPr lvl="1"/>
            <a:r>
              <a:rPr lang="ar-JO" dirty="0" smtClean="0"/>
              <a:t>يقدم </a:t>
            </a:r>
            <a:r>
              <a:rPr lang="ar-JO" dirty="0"/>
              <a:t>خيارات اللغة للوصول إلى أكبر جمهور ممكن من خلال منصة </a:t>
            </a:r>
            <a:r>
              <a:rPr lang="ar-JO" dirty="0" smtClean="0"/>
              <a:t>الفيسبوك</a:t>
            </a:r>
          </a:p>
          <a:p>
            <a:pPr lvl="1"/>
            <a:r>
              <a:rPr lang="ar-JO" dirty="0" smtClean="0"/>
              <a:t>يمكن </a:t>
            </a:r>
            <a:r>
              <a:rPr lang="ar-JO" dirty="0"/>
              <a:t>للعملاء الدفع للعناصر بعملات متعددة باستخدام </a:t>
            </a:r>
            <a:r>
              <a:rPr lang="en-US" dirty="0"/>
              <a:t>PayPal </a:t>
            </a:r>
            <a:r>
              <a:rPr lang="ar-JO" dirty="0"/>
              <a:t>أو </a:t>
            </a:r>
            <a:r>
              <a:rPr lang="en-US" dirty="0"/>
              <a:t>Google Checkout</a:t>
            </a:r>
            <a:r>
              <a:rPr lang="ar-JO" dirty="0"/>
              <a:t>.</a:t>
            </a:r>
          </a:p>
          <a:p>
            <a:pPr lvl="1"/>
            <a:r>
              <a:rPr lang="ar-JO" dirty="0"/>
              <a:t>تبدأ الخطط الأساسية في 9.95$ شهريا مع نسخة تجريبية مجانية لمدة 7 أيام.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التسويق على </a:t>
            </a:r>
            <a:r>
              <a:rPr lang="ar-SA" b="1" dirty="0" smtClean="0"/>
              <a:t>شبكات </a:t>
            </a:r>
            <a:r>
              <a:rPr lang="ar-JO" b="1" dirty="0"/>
              <a:t>التواصل</a:t>
            </a:r>
            <a:r>
              <a:rPr lang="ar-SA" b="1" dirty="0"/>
              <a:t> </a:t>
            </a:r>
            <a:r>
              <a:rPr lang="ar-SA" b="1" dirty="0" smtClean="0"/>
              <a:t>الاجتماعي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التسويق على </a:t>
            </a:r>
            <a:r>
              <a:rPr lang="ar-SA" b="1" dirty="0" smtClean="0"/>
              <a:t>شبكات</a:t>
            </a:r>
            <a:r>
              <a:rPr lang="ar-JO" b="1" dirty="0" smtClean="0"/>
              <a:t> التواصل</a:t>
            </a:r>
            <a:r>
              <a:rPr lang="ar-SA" b="1" dirty="0" smtClean="0"/>
              <a:t> الاجتماعي</a:t>
            </a:r>
            <a:r>
              <a:rPr lang="ar-JO" b="1" dirty="0" smtClean="0"/>
              <a:t>: </a:t>
            </a:r>
            <a:r>
              <a:rPr lang="ar-SA" dirty="0" smtClean="0"/>
              <a:t>هو </a:t>
            </a:r>
            <a:r>
              <a:rPr lang="ar-SA" dirty="0"/>
              <a:t>استخدام وسائل ومواقع الاعلام الاجتماعى مثل الفيسبوك وتويتر ويوتيوب ولينكدان</a:t>
            </a:r>
            <a:r>
              <a:rPr lang="ar-JO" dirty="0"/>
              <a:t> وغيرها</a:t>
            </a:r>
            <a:r>
              <a:rPr lang="ar-SA" dirty="0"/>
              <a:t> للتسويق لخدمتك او سلعتك، واى نوع من الانشطة التجارية فى مجال عملك وذلك للوصول لأهداف تسويقية تجارية يتم تحديدها بعناية مثل</a:t>
            </a:r>
            <a:r>
              <a:rPr lang="en-US" dirty="0"/>
              <a:t>:</a:t>
            </a:r>
            <a:endParaRPr lang="ar-JO" dirty="0" smtClean="0"/>
          </a:p>
          <a:p>
            <a:pPr marL="871538" lvl="1" indent="-457200">
              <a:buFont typeface="+mj-lt"/>
              <a:buAutoNum type="arabicPeriod"/>
            </a:pPr>
            <a:r>
              <a:rPr lang="ar-SA" dirty="0"/>
              <a:t>الوصول لشريحة جديدة من العملاء وتوسيع دائرة عملائك</a:t>
            </a:r>
            <a:endParaRPr lang="en-US" dirty="0"/>
          </a:p>
          <a:p>
            <a:pPr marL="871538" lvl="1" indent="-457200">
              <a:buFont typeface="+mj-lt"/>
              <a:buAutoNum type="arabicPeriod"/>
            </a:pPr>
            <a:r>
              <a:rPr lang="ar-SA" dirty="0"/>
              <a:t>امكانية التواصل المباشر معهم</a:t>
            </a:r>
            <a:endParaRPr lang="en-US" dirty="0"/>
          </a:p>
          <a:p>
            <a:pPr marL="871538" lvl="1" indent="-457200">
              <a:buFont typeface="+mj-lt"/>
              <a:buAutoNum type="arabicPeriod"/>
            </a:pPr>
            <a:r>
              <a:rPr lang="ar-SA" dirty="0"/>
              <a:t>التسويق لعلامتك التجارية </a:t>
            </a:r>
            <a:r>
              <a:rPr lang="en-US" dirty="0"/>
              <a:t> Branding</a:t>
            </a:r>
          </a:p>
          <a:p>
            <a:pPr marL="871538" lvl="1" indent="-457200">
              <a:buFont typeface="+mj-lt"/>
              <a:buAutoNum type="arabicPeriod"/>
            </a:pPr>
            <a:r>
              <a:rPr lang="ar-SA" dirty="0"/>
              <a:t>زيادة عدد زوار موقع الويب الخاص بشركتك</a:t>
            </a:r>
            <a:r>
              <a:rPr lang="en-US" dirty="0"/>
              <a:t> </a:t>
            </a:r>
          </a:p>
          <a:p>
            <a:pPr marL="0" indent="0">
              <a:buClr>
                <a:schemeClr val="tx2"/>
              </a:buClr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استراتيجية التسويق الالكتروني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r-SA" b="1" dirty="0"/>
              <a:t>يجب وضع استراتيجية تسويق قائمة على عدة نقاط اساسية </a:t>
            </a:r>
            <a:r>
              <a:rPr lang="ar-SA" b="1" dirty="0" smtClean="0"/>
              <a:t>مثل</a:t>
            </a:r>
            <a:r>
              <a:rPr lang="en-US" b="1" dirty="0" smtClean="0"/>
              <a:t>:</a:t>
            </a:r>
            <a:endParaRPr lang="ar-JO" b="1" dirty="0"/>
          </a:p>
          <a:p>
            <a:pPr lvl="0"/>
            <a:r>
              <a:rPr lang="ar-SA" dirty="0"/>
              <a:t>اعداد خطة تسويقية شاملة وناجحة لمجال عملك وتحليل وضع السوق الذى تستهدفة شركتك حيث استطاعت الكثير من الشركات المحدودة ان تنافس بشكل افضل مع شركات كبيرة وذلك عن طريق:</a:t>
            </a:r>
            <a:endParaRPr lang="en-US" sz="2800" dirty="0"/>
          </a:p>
          <a:p>
            <a:pPr marL="863600" lvl="1" indent="-457200">
              <a:buFont typeface="+mj-lt"/>
              <a:buAutoNum type="arabicPeriod"/>
            </a:pPr>
            <a:r>
              <a:rPr lang="ar-SA" dirty="0"/>
              <a:t>وضع خطه تسويقية واضحة ومحددة الاهداف للتسويق على شبكات التواصل الاجتماعى</a:t>
            </a:r>
            <a:endParaRPr lang="en-US" sz="2800" dirty="0"/>
          </a:p>
          <a:p>
            <a:pPr marL="86360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ar-SA" dirty="0"/>
              <a:t>وضع استراتيجية تسويقية محددة بمدة زمنية</a:t>
            </a:r>
            <a:endParaRPr lang="en-US" sz="2800" dirty="0"/>
          </a:p>
          <a:p>
            <a:pPr marL="86360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ar-SA" dirty="0"/>
              <a:t>دراسة سلوك عملائك المستهدفين جيدا ومعرفة الشبكة الاجتماعية التى تستطيع ايجادهم بها بشكل مستمر</a:t>
            </a:r>
            <a:endParaRPr lang="en-US" sz="2800" dirty="0"/>
          </a:p>
          <a:p>
            <a:pPr marL="86360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ar-SA" dirty="0"/>
              <a:t>دراسة منافسك جيدا ومعرفى مدى شعبيتهم على شبكات التواصل الاجتماعى</a:t>
            </a:r>
            <a:r>
              <a:rPr lang="en-US" dirty="0"/>
              <a:t>.</a:t>
            </a:r>
            <a:endParaRPr lang="en-US" sz="2800" dirty="0"/>
          </a:p>
          <a:p>
            <a:pPr lvl="0"/>
            <a:r>
              <a:rPr lang="ar-SA" dirty="0"/>
              <a:t>تقديم دراسة احصائية دقيقة عن طبيعة السوق وسلوك المستخدمين</a:t>
            </a:r>
            <a:endParaRPr lang="en-US" sz="2800" dirty="0"/>
          </a:p>
          <a:p>
            <a:pPr lvl="0"/>
            <a:r>
              <a:rPr lang="ar-SA" dirty="0"/>
              <a:t>التسويق من خلال شبكات التواصل الاجتماعى مثل الفيسبوك،  تويتر، يوتيوب، جوجل بلس، لينكدان،  انستجرام ... الخ.</a:t>
            </a:r>
            <a:endParaRPr lang="en-US" sz="2800" dirty="0"/>
          </a:p>
          <a:p>
            <a:pPr lvl="0"/>
            <a:r>
              <a:rPr lang="ar-SA" dirty="0"/>
              <a:t>التسويق من خلال الاعلانات على مواقع التواصل الاجتماعى</a:t>
            </a:r>
            <a:endParaRPr lang="en-US" sz="2800" dirty="0"/>
          </a:p>
          <a:p>
            <a:pPr lvl="0"/>
            <a:r>
              <a:rPr lang="ar-SA" dirty="0"/>
              <a:t>التسويق عن طريق رسائل البريد الالكترونى </a:t>
            </a:r>
            <a:r>
              <a:rPr lang="en-US" dirty="0"/>
              <a:t> E-mail </a:t>
            </a:r>
            <a:r>
              <a:rPr lang="en-US" dirty="0" smtClean="0"/>
              <a:t>Marketing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الاجتماعية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1" dirty="0"/>
              <a:t>التجارة الإلكترونية الاجتماعية </a:t>
            </a:r>
            <a:r>
              <a:rPr lang="ar-JO" dirty="0"/>
              <a:t>هي وسيلة </a:t>
            </a:r>
            <a:r>
              <a:rPr lang="ar-JO" dirty="0" smtClean="0"/>
              <a:t>لأية </a:t>
            </a:r>
            <a:r>
              <a:rPr lang="ar-JO" dirty="0"/>
              <a:t>أعمال تجارية عبر الانترنت </a:t>
            </a:r>
            <a:r>
              <a:rPr lang="ar-JO" dirty="0" smtClean="0"/>
              <a:t>للاستفادة من </a:t>
            </a:r>
            <a:r>
              <a:rPr lang="ar-JO" dirty="0"/>
              <a:t>الشبكات الاجتماعية العصرية للتحكم بالمبيعات وتحسين العلاقات مع العملاء وتعزيز العلامة التجارية </a:t>
            </a:r>
            <a:r>
              <a:rPr lang="ar-JO" dirty="0" smtClean="0"/>
              <a:t>.</a:t>
            </a:r>
          </a:p>
          <a:p>
            <a:pPr algn="just"/>
            <a:r>
              <a:rPr lang="ar-JO" b="1" dirty="0"/>
              <a:t>ما مدى أهمية التكامل الاجتماعي مع تجربة </a:t>
            </a:r>
            <a:r>
              <a:rPr lang="ar-JO" b="1" dirty="0" smtClean="0"/>
              <a:t>التسوق؟ </a:t>
            </a:r>
            <a:endParaRPr lang="en-US" b="1" dirty="0"/>
          </a:p>
          <a:p>
            <a:pPr marL="338138" indent="0" algn="just">
              <a:buNone/>
            </a:pPr>
            <a:r>
              <a:rPr lang="ar-JO" dirty="0"/>
              <a:t>وفقا لتقرير صدر من</a:t>
            </a:r>
            <a:r>
              <a:rPr lang="en-US" dirty="0"/>
              <a:t> </a:t>
            </a:r>
            <a:r>
              <a:rPr lang="en-US" dirty="0" err="1"/>
              <a:t>Reevoo</a:t>
            </a:r>
            <a:r>
              <a:rPr lang="en-US" dirty="0"/>
              <a:t> </a:t>
            </a:r>
            <a:r>
              <a:rPr lang="ar-JO" dirty="0"/>
              <a:t>فان المستهلكين ينفقون أكثر من ضعف الوقت على المواقع الإلكترونية التي تقدم محتوى اجتماعي بالمقارنة مع مواقع التجارة الإلكترونية التي تفتقر إلى التكامل الاجتماعي.</a:t>
            </a:r>
            <a:endParaRPr lang="en-US" dirty="0"/>
          </a:p>
          <a:p>
            <a:endParaRPr lang="ar-J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4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/>
              <a:t>التجارة الالكترونية </a:t>
            </a:r>
            <a:r>
              <a:rPr lang="ar-SA" b="1" dirty="0" smtClean="0"/>
              <a:t>عبر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/>
              <a:t>كيف </a:t>
            </a:r>
            <a:r>
              <a:rPr lang="ar-JO" b="1" dirty="0" smtClean="0"/>
              <a:t>تتم التجارة </a:t>
            </a:r>
            <a:r>
              <a:rPr lang="ar-JO" b="1" dirty="0"/>
              <a:t>الالكترونية </a:t>
            </a:r>
            <a:r>
              <a:rPr lang="ar-SA" b="1" dirty="0" smtClean="0"/>
              <a:t>عبر فيسبوك</a:t>
            </a:r>
            <a:r>
              <a:rPr lang="ar-JO" b="1" dirty="0" smtClean="0"/>
              <a:t>؟</a:t>
            </a:r>
            <a:endParaRPr lang="en-US" dirty="0"/>
          </a:p>
          <a:p>
            <a:pPr lvl="0"/>
            <a:r>
              <a:rPr lang="ar-SA" dirty="0"/>
              <a:t>انشاء مجموعة فيسبوك </a:t>
            </a:r>
            <a:r>
              <a:rPr lang="en-US" dirty="0"/>
              <a:t>Facebook Group</a:t>
            </a:r>
            <a:r>
              <a:rPr lang="ar-SA" dirty="0"/>
              <a:t> من نوع</a:t>
            </a:r>
            <a:r>
              <a:rPr lang="ar-JO" dirty="0"/>
              <a:t> بيع وشراء </a:t>
            </a:r>
            <a:r>
              <a:rPr lang="en-US" dirty="0"/>
              <a:t>Buy and Sell</a:t>
            </a:r>
          </a:p>
          <a:p>
            <a:pPr lvl="0"/>
            <a:r>
              <a:rPr lang="ar-JO" dirty="0"/>
              <a:t>اضافة تبويب المتجر </a:t>
            </a:r>
            <a:r>
              <a:rPr lang="en-US" dirty="0"/>
              <a:t>Shop</a:t>
            </a:r>
            <a:r>
              <a:rPr lang="ar-JO" dirty="0"/>
              <a:t> على صفحة فيسبوك </a:t>
            </a:r>
            <a:r>
              <a:rPr lang="en-US" dirty="0"/>
              <a:t>Facebook Page</a:t>
            </a:r>
          </a:p>
          <a:p>
            <a:r>
              <a:rPr lang="ar-SA" dirty="0"/>
              <a:t>استخدام احدى </a:t>
            </a:r>
            <a:r>
              <a:rPr lang="ar-JO" dirty="0"/>
              <a:t>ال</a:t>
            </a:r>
            <a:r>
              <a:rPr lang="ar-SA" dirty="0"/>
              <a:t>تطبيقات الخاصة لإنشاء مخازن في فيسبوك مثل </a:t>
            </a:r>
            <a:r>
              <a:rPr lang="en-US" dirty="0" smtClean="0"/>
              <a:t>Storefront Social</a:t>
            </a:r>
            <a:r>
              <a:rPr lang="ar-JO" dirty="0" smtClean="0"/>
              <a:t>، </a:t>
            </a:r>
            <a:r>
              <a:rPr lang="en-US" dirty="0" smtClean="0"/>
              <a:t>Shopify</a:t>
            </a:r>
            <a:r>
              <a:rPr lang="ar-JO" dirty="0" smtClean="0"/>
              <a:t> ...  الخ.</a:t>
            </a:r>
          </a:p>
          <a:p>
            <a:endParaRPr lang="en-US" dirty="0" smtClean="0"/>
          </a:p>
          <a:p>
            <a:r>
              <a:rPr lang="ar-JO" dirty="0" smtClean="0"/>
              <a:t>ملاحظات:</a:t>
            </a:r>
            <a:endParaRPr lang="ar-JO" dirty="0"/>
          </a:p>
          <a:p>
            <a:pPr lvl="1"/>
            <a:r>
              <a:rPr lang="ar-JO" dirty="0" smtClean="0"/>
              <a:t>تعتبر </a:t>
            </a:r>
            <a:r>
              <a:rPr lang="ar-JO" dirty="0"/>
              <a:t>ميزة </a:t>
            </a:r>
            <a:r>
              <a:rPr lang="ar-JO" u="sng" dirty="0"/>
              <a:t>تحديد نوع المجموعة</a:t>
            </a:r>
            <a:r>
              <a:rPr lang="ar-JO" u="sng" dirty="0" smtClean="0"/>
              <a:t> </a:t>
            </a:r>
            <a:r>
              <a:rPr lang="ar-JO" dirty="0"/>
              <a:t>من الميزات الجديدة التي يتم نشرها تدريجيًا. ويمكن ألا تكون متوفرة لك في الوقت الحالي. </a:t>
            </a:r>
            <a:endParaRPr lang="ar-JO" dirty="0" smtClean="0"/>
          </a:p>
          <a:p>
            <a:pPr lvl="1"/>
            <a:r>
              <a:rPr lang="ar-JO" dirty="0" smtClean="0"/>
              <a:t>تعتبر </a:t>
            </a:r>
            <a:r>
              <a:rPr lang="ar-JO" dirty="0"/>
              <a:t>ميزة </a:t>
            </a:r>
            <a:r>
              <a:rPr lang="ar-JO" u="sng" dirty="0"/>
              <a:t>إضافة قسم متجر إلى صفحتك </a:t>
            </a:r>
            <a:r>
              <a:rPr lang="ar-JO" dirty="0"/>
              <a:t>من الميزات الجديدة التي يتم نشرها تدريجيًا. ويمكن ألا تكون متوفرة لك في الوقت الحالي</a:t>
            </a:r>
            <a:r>
              <a:rPr lang="ar-JO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 smtClean="0"/>
              <a:t>مجموعة </a:t>
            </a:r>
            <a:r>
              <a:rPr lang="ar-SA" b="1" dirty="0" smtClean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انشاء مجموعة فيسبوك </a:t>
            </a:r>
            <a:r>
              <a:rPr lang="en-US" dirty="0"/>
              <a:t>Facebook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48196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3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396595"/>
            <a:ext cx="36861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/>
              <a:t>عبر </a:t>
            </a:r>
            <a:r>
              <a:rPr lang="ar-JO" b="1" dirty="0"/>
              <a:t>مجموعة </a:t>
            </a:r>
            <a:r>
              <a:rPr lang="ar-SA" b="1" dirty="0"/>
              <a:t>فيسبوك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تغيير نوع </a:t>
            </a:r>
            <a:r>
              <a:rPr lang="ar-SA" dirty="0" smtClean="0"/>
              <a:t>مجموعة فيسبوك</a:t>
            </a:r>
            <a:r>
              <a:rPr lang="ar-JO" dirty="0" smtClean="0"/>
              <a:t> الي بيع وشراء </a:t>
            </a:r>
            <a:r>
              <a:rPr lang="ar-SA" dirty="0" smtClean="0"/>
              <a:t> </a:t>
            </a:r>
            <a:r>
              <a:rPr lang="en-US" dirty="0" smtClean="0"/>
              <a:t> Buy </a:t>
            </a:r>
            <a:r>
              <a:rPr lang="en-US" dirty="0" smtClean="0"/>
              <a:t>and </a:t>
            </a:r>
            <a:r>
              <a:rPr lang="en-US" dirty="0" smtClean="0"/>
              <a:t>Sell</a:t>
            </a:r>
            <a:r>
              <a:rPr lang="ar-JO" dirty="0" smtClean="0"/>
              <a:t>وتحديد العملة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17" y="2323569"/>
            <a:ext cx="1285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209108" y="3542063"/>
            <a:ext cx="148709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114800"/>
            <a:ext cx="4572000" cy="242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33400" y="4495269"/>
            <a:ext cx="177778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5402" y="3317523"/>
            <a:ext cx="99059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3401" y="2684638"/>
            <a:ext cx="1066799" cy="14675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00200" y="2439810"/>
            <a:ext cx="1707377" cy="421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0544" y="2512271"/>
            <a:ext cx="1302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تحديد نوع المجموعة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6349" y="3040524"/>
            <a:ext cx="1302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تحديد عملة الشراء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9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4474"/>
            <a:ext cx="48482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 smtClean="0"/>
              <a:t>مجموعة </a:t>
            </a:r>
            <a:r>
              <a:rPr lang="ar-SA" b="1" dirty="0" smtClean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اضافة منتج </a:t>
            </a:r>
            <a:r>
              <a:rPr lang="en-US" dirty="0" smtClean="0"/>
              <a:t>product</a:t>
            </a:r>
            <a:r>
              <a:rPr lang="ar-JO" dirty="0" smtClean="0"/>
              <a:t> على </a:t>
            </a:r>
            <a:r>
              <a:rPr lang="ar-JO" dirty="0"/>
              <a:t>مجموعة </a:t>
            </a:r>
            <a:r>
              <a:rPr lang="ar-SA" dirty="0" smtClean="0"/>
              <a:t>فيسبوك</a:t>
            </a:r>
            <a:r>
              <a:rPr lang="en-US" dirty="0" smtClean="0"/>
              <a:t> </a:t>
            </a:r>
            <a:r>
              <a:rPr lang="ar-JO" dirty="0" smtClean="0"/>
              <a:t> </a:t>
            </a:r>
            <a:r>
              <a:rPr lang="en-US" dirty="0" smtClean="0"/>
              <a:t>Facebook Group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75567" y="2667000"/>
            <a:ext cx="70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9367" y="31242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3167" y="3951111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وصف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8502" y="4476044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صور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4486"/>
            <a:ext cx="2009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400800" y="2667000"/>
            <a:ext cx="148709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57800" y="3124200"/>
            <a:ext cx="99059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5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التجارة الالكترونية </a:t>
            </a:r>
            <a:r>
              <a:rPr lang="ar-SA" b="1" dirty="0" smtClean="0"/>
              <a:t>عبر </a:t>
            </a:r>
            <a:r>
              <a:rPr lang="ar-JO" b="1" dirty="0"/>
              <a:t>مجموعة </a:t>
            </a:r>
            <a:r>
              <a:rPr lang="ar-SA" b="1" dirty="0"/>
              <a:t>فيسبوك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يظهر </a:t>
            </a:r>
            <a:r>
              <a:rPr lang="ar-JO" dirty="0" smtClean="0"/>
              <a:t>منشور المنتج </a:t>
            </a:r>
            <a:r>
              <a:rPr lang="ar-JO" dirty="0"/>
              <a:t>للمستخدمين كما يلي: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31552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6466" y="1856601"/>
            <a:ext cx="1413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اسم صاحب المنشور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434" y="2121890"/>
            <a:ext cx="70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اسم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سعر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944" y="26670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وصف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048000"/>
            <a:ext cx="85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200" dirty="0" smtClean="0">
                <a:solidFill>
                  <a:srgbClr val="FF0000"/>
                </a:solidFill>
              </a:rPr>
              <a:t>صور 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822" y="6047601"/>
            <a:ext cx="284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ارسال رسالة لاعلام البائع بأن المستخدم مهتم بالمنتج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57329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اعجاب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967" y="6047601"/>
            <a:ext cx="54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1200" dirty="0" smtClean="0">
                <a:solidFill>
                  <a:srgbClr val="FF0000"/>
                </a:solidFill>
              </a:rPr>
              <a:t>نشر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6364262"/>
            <a:ext cx="2070099" cy="1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0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20253</TotalTime>
  <Words>691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SN Theme</vt:lpstr>
      <vt:lpstr>التجارة الاكترونية الاجتماعية Social e-commerce</vt:lpstr>
      <vt:lpstr>التسويق على شبكات التواصل الاجتماعي</vt:lpstr>
      <vt:lpstr>استراتيجية التسويق الالكتروني</vt:lpstr>
      <vt:lpstr>التجارة الالكترونية الاجتماعية </vt:lpstr>
      <vt:lpstr>التجارة الالكترونية عبر فيسبوك</vt:lpstr>
      <vt:lpstr>التجارة الالكترونية عبر مجموعة فيسبوك</vt:lpstr>
      <vt:lpstr>التجارة الالكترونية عبر مجموعة فيسبوك</vt:lpstr>
      <vt:lpstr>التجارة الالكترونية عبر مجموعة فيسبوك</vt:lpstr>
      <vt:lpstr>التجارة الالكترونية عبر مجموعة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 صفحة فيسبوك</vt:lpstr>
      <vt:lpstr>التجارة الالكترونية عبر استخدام التطبيقات الخاصة بإنشاء مخازن في فيسبوك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skills 0731101 (1)</dc:title>
  <dc:creator>ola</dc:creator>
  <cp:lastModifiedBy>Raneem Qaddoura</cp:lastModifiedBy>
  <cp:revision>998</cp:revision>
  <dcterms:created xsi:type="dcterms:W3CDTF">2015-02-28T12:48:04Z</dcterms:created>
  <dcterms:modified xsi:type="dcterms:W3CDTF">2018-01-14T09:54:19Z</dcterms:modified>
</cp:coreProperties>
</file>